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aveSubsetFonts="1">
  <p:sldMasterIdLst>
    <p:sldMasterId id="2147483663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</p:sldIdLst>
  <p:sldSz cx="6858000" cy="9144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p="http://schemas.openxmlformats.org/presentationml/2006/main" def="{5C22544A-7EE6-4342-B048-85BDC9FD1C3A}">
  <a:tblStyle styleId="{8EC20E35-A176-4012-BC5E-935CFFF8708E}" styleName="보통 스타일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TxStyle/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horzBarState="maximized">
    <p:restoredLeft sz="11129" autoAdjust="0"/>
    <p:restoredTop sz="94660"/>
  </p:normalViewPr>
  <p:slideViewPr>
    <p:cSldViewPr>
      <p:cViewPr varScale="1">
        <p:scale>
          <a:sx n="100" d="100"/>
          <a:sy n="100" d="100"/>
        </p:scale>
        <p:origin x="-3096" y="-96"/>
      </p:cViewPr>
      <p:guideLst>
        <p:guide orient="horz" pos="2879"/>
        <p:guide pos="21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presProps" Target="presProps.xml"  /><Relationship Id="rId8" Type="http://schemas.openxmlformats.org/officeDocument/2006/relationships/viewProps" Target="viewProps.xml"  /><Relationship Id="rId9" Type="http://schemas.openxmlformats.org/officeDocument/2006/relationships/theme" Target="theme/theme1.xml"  /></Relationships>
</file>

<file path=ppt/drawings/_rels/vmlDrawing1.vml.rels><?xml version="1.0" encoding="UTF-8" standalone="yes" ?><Relationships xmlns="http://schemas.openxmlformats.org/package/2006/relationships"><Relationship Id="rId1" Type="http://schemas.openxmlformats.org/officeDocument/2006/relationships/image" Target="../media/image1.emf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FD90C59A-0FC6-4ACC-A585-2246482AF256}" type="datetime1">
              <a:rPr lang="ko-KR" altLang="en-US"/>
              <a:pPr lvl="0">
                <a:defRPr/>
              </a:pPr>
              <a:t>2019-05-13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38E03A40-CA0E-48EE-9D37-D7298D9CD3AA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0"/>
          </p:nvPr>
        </p:nvSpPr>
        <p:spPr>
          <a:xfrm>
            <a:off x="2343150" y="8657167"/>
            <a:ext cx="2171700" cy="486833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altLang="ko-KR" smtClean="0"/>
              <a:t>&lt;#&gt;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&lt;#&gt;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4699DC0-20E5-4C9B-A804-A30EB741B3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&lt;#&gt;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4699DC0-20E5-4C9B-A804-A30EB741B3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&lt;#&gt;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2628900" y="8657167"/>
            <a:ext cx="1600200" cy="486833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24699DC0-20E5-4C9B-A804-A30EB741B3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&lt;#&gt;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4699DC0-20E5-4C9B-A804-A30EB741B3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&lt;#&gt;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4699DC0-20E5-4C9B-A804-A30EB741B3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&lt;#&gt;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4699DC0-20E5-4C9B-A804-A30EB741B3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&lt;#&gt;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4699DC0-20E5-4C9B-A804-A30EB741B3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&lt;#&gt;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4699DC0-20E5-4C9B-A804-A30EB741B3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&lt;#&gt;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4699DC0-20E5-4C9B-A804-A30EB741B3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&lt;#&gt;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4699DC0-20E5-4C9B-A804-A30EB741B3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7" name="직사각형 6"/>
          <p:cNvSpPr/>
          <p:nvPr userDrawn="1"/>
        </p:nvSpPr>
        <p:spPr>
          <a:xfrm>
            <a:off x="-9000" y="0"/>
            <a:ext cx="6876000" cy="540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b="1" dirty="0" smtClean="0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214928" y="107504"/>
            <a:ext cx="4104456" cy="539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ko-KR" sz="2000" b="1" i="1" dirty="0" smtClean="0">
                <a:solidFill>
                  <a:schemeClr val="bg1"/>
                </a:solidFill>
                <a:ea typeface="HY견고딕" pitchFamily="18" charset="-127"/>
              </a:rPr>
              <a:t>Lumos Glow</a:t>
            </a:r>
            <a:r>
              <a:rPr lang="en-US" altLang="ko-KR" sz="2000" b="1" i="1" baseline="0" dirty="0" smtClean="0">
                <a:solidFill>
                  <a:schemeClr val="bg1"/>
                </a:solidFill>
                <a:ea typeface="HY견고딕" pitchFamily="18" charset="-127"/>
              </a:rPr>
              <a:t> panel</a:t>
            </a:r>
            <a:endParaRPr lang="en-US" altLang="ko-KR" sz="2000" b="1" i="1" dirty="0" smtClean="0">
              <a:solidFill>
                <a:schemeClr val="bg1"/>
              </a:solidFill>
              <a:ea typeface="HY견고딕" pitchFamily="18" charset="-127"/>
            </a:endParaRPr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2628900" y="8657167"/>
            <a:ext cx="1600200" cy="486833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24699DC0-20E5-4C9B-A804-A30EB741B3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vmlDrawing" Target="../drawings/vmlDrawing1.vml"  /><Relationship Id="rId3" Type="http://schemas.openxmlformats.org/officeDocument/2006/relationships/oleObject" Target="../embeddings/oleObject1.bin"  /><Relationship Id="rId4" Type="http://schemas.openxmlformats.org/officeDocument/2006/relationships/image" Target="../media/image2.png"  /><Relationship Id="rId5" Type="http://schemas.openxmlformats.org/officeDocument/2006/relationships/image" Target="../media/image3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표 8"/>
          <p:cNvGraphicFramePr>
            <a:graphicFrameLocks noGrp="1"/>
          </p:cNvGraphicFramePr>
          <p:nvPr/>
        </p:nvGraphicFramePr>
        <p:xfrm>
          <a:off x="45000" y="3113172"/>
          <a:ext cx="6768000" cy="596331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612000"/>
                <a:gridCol w="612000"/>
                <a:gridCol w="612000"/>
                <a:gridCol w="612000"/>
                <a:gridCol w="612000"/>
                <a:gridCol w="612000"/>
                <a:gridCol w="648000"/>
                <a:gridCol w="612000"/>
                <a:gridCol w="612000"/>
                <a:gridCol w="612000"/>
                <a:gridCol w="612000"/>
              </a:tblGrid>
              <a:tr h="196337">
                <a:tc>
                  <a:txBody>
                    <a:bodyPr vert="horz" lIns="76174" tIns="38086" rIns="76174" bIns="38086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800" b="0" u="none" strike="noStrike" cap="none" normalizeH="0" baseline="0">
                          <a:effectLst/>
                          <a:latin typeface="+mn-lt"/>
                        </a:rPr>
                        <a:t>CCT</a:t>
                      </a:r>
                      <a:endParaRPr kumimoji="0" lang="ko-KR" altLang="en-US" sz="800" b="0" i="0" u="none" strike="noStrike" cap="none" normalizeH="0" baseline="0">
                        <a:solidFill>
                          <a:schemeClr val="bg1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76174" marR="76174" marT="38086" marB="3808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76174" tIns="38086" rIns="76174" bIns="38086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8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4 ft</a:t>
                      </a:r>
                      <a:endParaRPr kumimoji="0" lang="en-US" altLang="ko-KR" sz="800" b="0" i="0" u="none" strike="noStrike" cap="none" normalizeH="0" baseline="0">
                        <a:solidFill>
                          <a:schemeClr val="tx1"/>
                        </a:solidFill>
                        <a:latin typeface="+mn-lt"/>
                        <a:ea typeface="굴림"/>
                      </a:endParaRPr>
                    </a:p>
                  </a:txBody>
                  <a:tcPr marL="76174" marR="76174" marT="38086" marB="38086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76174" tIns="38086" rIns="76174" bIns="38086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8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8 ft</a:t>
                      </a:r>
                      <a:endParaRPr kumimoji="0" lang="en-US" altLang="ko-KR" sz="800" b="0" i="0" u="none" strike="noStrike" cap="none" normalizeH="0" baseline="0">
                        <a:solidFill>
                          <a:schemeClr val="tx1"/>
                        </a:solidFill>
                        <a:latin typeface="+mn-lt"/>
                        <a:ea typeface="굴림"/>
                      </a:endParaRPr>
                    </a:p>
                  </a:txBody>
                  <a:tcPr marL="76174" marR="76174" marT="38086" marB="38086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76174" tIns="38086" rIns="76174" bIns="38086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8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12 ft</a:t>
                      </a:r>
                      <a:endParaRPr kumimoji="0" lang="en-US" altLang="ko-KR" sz="800" b="0" i="0" u="none" strike="noStrike" cap="none" normalizeH="0" baseline="0">
                        <a:solidFill>
                          <a:schemeClr val="tx1"/>
                        </a:solidFill>
                        <a:latin typeface="+mn-lt"/>
                        <a:ea typeface="굴림"/>
                      </a:endParaRPr>
                    </a:p>
                  </a:txBody>
                  <a:tcPr marL="76174" marR="76174" marT="38086" marB="38086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76174" tIns="38086" rIns="76174" bIns="38086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8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16 ft</a:t>
                      </a:r>
                      <a:endParaRPr kumimoji="0" lang="en-US" altLang="ko-KR" sz="800" b="0" i="0" u="none" strike="noStrike" cap="none" normalizeH="0" baseline="0">
                        <a:solidFill>
                          <a:schemeClr val="tx1"/>
                        </a:solidFill>
                        <a:latin typeface="+mn-lt"/>
                        <a:ea typeface="굴림"/>
                      </a:endParaRPr>
                    </a:p>
                  </a:txBody>
                  <a:tcPr marL="76174" marR="76174" marT="38086" marB="38086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76174" tIns="38086" rIns="76174" bIns="38086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8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20 ft</a:t>
                      </a:r>
                      <a:endParaRPr kumimoji="0" lang="en-US" altLang="ko-KR" sz="800" b="0" i="0" u="none" strike="noStrike" cap="none" normalizeH="0" baseline="0">
                        <a:solidFill>
                          <a:schemeClr val="tx1"/>
                        </a:solidFill>
                        <a:latin typeface="+mn-lt"/>
                        <a:ea typeface="굴림"/>
                      </a:endParaRPr>
                    </a:p>
                  </a:txBody>
                  <a:tcPr marL="76174" marR="76174" marT="38086" marB="38086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76174" tIns="38086" rIns="76174" bIns="38086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8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1m</a:t>
                      </a:r>
                      <a:endParaRPr kumimoji="0" lang="en-US" altLang="ko-KR" sz="800" b="0" i="0" u="none" strike="noStrike" cap="none" normalizeH="0" baseline="0">
                        <a:solidFill>
                          <a:schemeClr val="tx1"/>
                        </a:solidFill>
                        <a:latin typeface="+mn-lt"/>
                        <a:ea typeface="굴림"/>
                      </a:endParaRPr>
                    </a:p>
                  </a:txBody>
                  <a:tcPr marL="76174" marR="76174" marT="38086" marB="3808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76174" tIns="38086" rIns="76174" bIns="38086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8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2m</a:t>
                      </a:r>
                      <a:endParaRPr kumimoji="0" lang="en-US" altLang="ko-KR" sz="800" b="0" i="0" u="none" strike="noStrike" cap="none" normalizeH="0" baseline="0">
                        <a:solidFill>
                          <a:schemeClr val="tx1"/>
                        </a:solidFill>
                        <a:latin typeface="+mn-lt"/>
                        <a:ea typeface="굴림"/>
                      </a:endParaRPr>
                    </a:p>
                  </a:txBody>
                  <a:tcPr marL="76174" marR="76174" marT="38086" marB="38086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76174" tIns="38086" rIns="76174" bIns="38086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8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3m</a:t>
                      </a:r>
                      <a:endParaRPr kumimoji="0" lang="en-US" altLang="ko-KR" sz="800" b="0" i="0" u="none" strike="noStrike" cap="none" normalizeH="0" baseline="0">
                        <a:solidFill>
                          <a:schemeClr val="tx1"/>
                        </a:solidFill>
                        <a:latin typeface="+mn-lt"/>
                        <a:ea typeface="굴림"/>
                      </a:endParaRPr>
                    </a:p>
                  </a:txBody>
                  <a:tcPr marL="76174" marR="76174" marT="38086" marB="38086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76174" tIns="38086" rIns="76174" bIns="38086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8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4m</a:t>
                      </a:r>
                      <a:endParaRPr kumimoji="0" lang="en-US" altLang="ko-KR" sz="800" b="0" i="0" u="none" strike="noStrike" cap="none" normalizeH="0" baseline="0">
                        <a:solidFill>
                          <a:schemeClr val="tx1"/>
                        </a:solidFill>
                        <a:latin typeface="+mn-lt"/>
                        <a:ea typeface="굴림"/>
                      </a:endParaRPr>
                    </a:p>
                  </a:txBody>
                  <a:tcPr marL="76174" marR="76174" marT="38086" marB="38086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76174" tIns="38086" rIns="76174" bIns="38086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8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5m</a:t>
                      </a:r>
                      <a:endParaRPr kumimoji="0" lang="en-US" altLang="ko-KR" sz="800" b="0" i="0" u="none" strike="noStrike" cap="none" normalizeH="0" baseline="0">
                        <a:solidFill>
                          <a:schemeClr val="tx1"/>
                        </a:solidFill>
                        <a:latin typeface="+mn-lt"/>
                        <a:ea typeface="굴림"/>
                      </a:endParaRPr>
                    </a:p>
                  </a:txBody>
                  <a:tcPr marL="76174" marR="76174" marT="38086" marB="38086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65327">
                <a:tc>
                  <a:txBody>
                    <a:bodyPr vert="horz" lIns="76174" tIns="38086" rIns="76174" bIns="38086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8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3200K</a:t>
                      </a:r>
                      <a:endParaRPr kumimoji="0" lang="ko-KR" altLang="en-US" sz="8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76174" marR="76174" marT="38086" marB="3808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9525" tIns="9525" rIns="9525" bIns="0" anchor="ctr" anchorCtr="0"/>
                    <a:p>
                      <a:pPr algn="ctr">
                        <a:defRPr/>
                      </a:pP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430.5 Fc</a:t>
                      </a:r>
                      <a:endParaRPr lang="en-US" altLang="ko-KR" sz="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525" tIns="9525" rIns="9525" bIns="0" anchor="ctr" anchorCtr="0"/>
                    <a:p>
                      <a:pPr algn="ctr">
                        <a:defRPr/>
                      </a:pP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107.6 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Fc</a:t>
                      </a:r>
                      <a:endParaRPr lang="en-US" altLang="ko-KR" sz="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525" tIns="9525" rIns="9525" bIns="0" anchor="ctr" anchorCtr="0"/>
                    <a:p>
                      <a:pPr algn="ctr">
                        <a:defRPr/>
                      </a:pP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47.8 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Fc</a:t>
                      </a:r>
                      <a:endParaRPr lang="en-US" altLang="ko-KR" sz="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525" tIns="9525" rIns="9525" bIns="0" anchor="ctr" anchorCtr="0"/>
                    <a:p>
                      <a:pPr algn="ctr">
                        <a:defRPr/>
                      </a:pP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26.9 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Fc</a:t>
                      </a:r>
                      <a:endParaRPr lang="en-US" altLang="ko-KR" sz="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525" tIns="9525" rIns="9525" bIns="0" anchor="ctr" anchorCtr="0"/>
                    <a:p>
                      <a:pPr algn="ctr">
                        <a:defRPr/>
                      </a:pP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17.2 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Fc</a:t>
                      </a:r>
                      <a:endParaRPr lang="en-US" altLang="ko-KR" sz="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525" tIns="9525" rIns="9525" bIns="0" anchor="ctr" anchorCtr="0"/>
                    <a:p>
                      <a:pPr algn="ctr">
                        <a:defRPr/>
                      </a:pP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6,888 lux</a:t>
                      </a:r>
                      <a:endParaRPr lang="en-US" altLang="ko-KR" sz="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525" tIns="9525" rIns="9525" bIns="0" anchor="ctr" anchorCtr="0"/>
                    <a:p>
                      <a:pPr algn="ctr">
                        <a:defRPr/>
                      </a:pP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1,722 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lux</a:t>
                      </a:r>
                      <a:endParaRPr lang="en-US" altLang="ko-KR" sz="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525" tIns="9525" rIns="9525" bIns="0" anchor="ctr" anchorCtr="0"/>
                    <a:p>
                      <a:pPr algn="ctr">
                        <a:defRPr/>
                      </a:pP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765 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lux</a:t>
                      </a:r>
                      <a:endParaRPr lang="en-US" altLang="ko-KR" sz="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525" tIns="9525" rIns="9525" bIns="0" anchor="ctr" anchorCtr="0"/>
                    <a:p>
                      <a:pPr algn="ctr">
                        <a:defRPr/>
                      </a:pP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431 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lux</a:t>
                      </a:r>
                      <a:endParaRPr lang="en-US" altLang="ko-KR" sz="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525" tIns="9525" rIns="9525" bIns="0" anchor="ctr" anchorCtr="0"/>
                    <a:p>
                      <a:pPr algn="ctr">
                        <a:defRPr/>
                      </a:pP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275 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lux</a:t>
                      </a:r>
                      <a:endParaRPr lang="en-US" altLang="ko-KR" sz="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165327">
                <a:tc>
                  <a:txBody>
                    <a:bodyPr vert="horz" lIns="76174" tIns="38086" rIns="76174" bIns="38086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8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5600K</a:t>
                      </a:r>
                      <a:endParaRPr kumimoji="0" lang="ko-KR" altLang="en-US" sz="8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76174" marR="76174" marT="38086" marB="3808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9525" tIns="9525" rIns="9525" bIns="0" anchor="ctr" anchorCtr="0"/>
                    <a:p>
                      <a:pPr algn="ctr">
                        <a:defRPr/>
                      </a:pP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435.8 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Fc</a:t>
                      </a:r>
                      <a:endParaRPr lang="en-US" altLang="ko-KR" sz="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525" tIns="9525" rIns="9525" bIns="0" anchor="ctr" anchorCtr="0"/>
                    <a:p>
                      <a:pPr algn="ctr">
                        <a:defRPr/>
                      </a:pP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108.9 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Fc</a:t>
                      </a:r>
                      <a:endParaRPr lang="en-US" altLang="ko-KR" sz="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525" tIns="9525" rIns="9525" bIns="0" anchor="ctr" anchorCtr="0"/>
                    <a:p>
                      <a:pPr algn="ctr">
                        <a:defRPr/>
                      </a:pP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48.4 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Fc</a:t>
                      </a:r>
                      <a:endParaRPr lang="en-US" altLang="ko-KR" sz="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525" tIns="9525" rIns="9525" bIns="0" anchor="ctr" anchorCtr="0"/>
                    <a:p>
                      <a:pPr algn="ctr">
                        <a:defRPr/>
                      </a:pP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27.2 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Fc</a:t>
                      </a:r>
                      <a:endParaRPr lang="en-US" altLang="ko-KR" sz="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525" tIns="9525" rIns="9525" bIns="0" anchor="ctr" anchorCtr="0"/>
                    <a:p>
                      <a:pPr algn="ctr">
                        <a:defRPr/>
                      </a:pP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17.4 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Fc</a:t>
                      </a:r>
                      <a:endParaRPr lang="en-US" altLang="ko-KR" sz="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525" tIns="9525" rIns="9525" bIns="0" anchor="ctr" anchorCtr="0"/>
                    <a:p>
                      <a:pPr algn="ctr">
                        <a:defRPr/>
                      </a:pP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6,973 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lux</a:t>
                      </a:r>
                      <a:endParaRPr lang="en-US" altLang="ko-KR" sz="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525" tIns="9525" rIns="9525" bIns="0" anchor="ctr" anchorCtr="0"/>
                    <a:p>
                      <a:pPr algn="ctr">
                        <a:defRPr/>
                      </a:pP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1,743 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lux</a:t>
                      </a:r>
                      <a:endParaRPr lang="en-US" altLang="ko-KR" sz="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525" tIns="9525" rIns="9525" bIns="0" anchor="ctr" anchorCtr="0"/>
                    <a:p>
                      <a:pPr algn="ctr">
                        <a:defRPr/>
                      </a:pP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775 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lux</a:t>
                      </a:r>
                      <a:endParaRPr lang="en-US" altLang="ko-KR" sz="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525" tIns="9525" rIns="9525" bIns="0" anchor="ctr" anchorCtr="0"/>
                    <a:p>
                      <a:pPr algn="ctr">
                        <a:defRPr/>
                      </a:pP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436 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lux</a:t>
                      </a:r>
                      <a:endParaRPr lang="en-US" altLang="ko-KR" sz="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525" tIns="9525" rIns="9525" bIns="0" anchor="ctr" anchorCtr="0"/>
                    <a:p>
                      <a:pPr algn="ctr">
                        <a:defRPr/>
                      </a:pP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279 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lux</a:t>
                      </a:r>
                      <a:endParaRPr lang="en-US" altLang="ko-KR" sz="8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직사각형 6"/>
          <p:cNvSpPr/>
          <p:nvPr/>
        </p:nvSpPr>
        <p:spPr>
          <a:xfrm>
            <a:off x="2404200" y="195414"/>
            <a:ext cx="1008000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2000" b="1" i="1">
                <a:solidFill>
                  <a:schemeClr val="bg1"/>
                </a:solidFill>
                <a:ea typeface="HY견고딕"/>
              </a:rPr>
              <a:t>200C</a:t>
            </a:r>
            <a:endParaRPr lang="en-US" altLang="ko-KR" sz="2000" b="1" i="1">
              <a:solidFill>
                <a:schemeClr val="bg1"/>
              </a:solidFill>
              <a:ea typeface="HY견고딕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545798"/>
            <a:ext cx="6858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/>
              <a:buChar char="Ø"/>
              <a:defRPr/>
            </a:pPr>
            <a:r>
              <a:rPr lang="en-US" altLang="ko-KR" sz="1200" b="1"/>
              <a:t>  Ideal for the Location, Commercial</a:t>
            </a:r>
            <a:endParaRPr lang="en-US" altLang="ko-KR" sz="1200" b="1"/>
          </a:p>
          <a:p>
            <a:pPr lvl="0">
              <a:defRPr/>
            </a:pPr>
            <a:r>
              <a:rPr lang="en-US" altLang="ko-KR" sz="1200" b="1"/>
              <a:t>    and Entertainment</a:t>
            </a:r>
            <a:endParaRPr lang="ko-KR" altLang="en-US" sz="1200" b="1"/>
          </a:p>
        </p:txBody>
      </p:sp>
      <p:sp>
        <p:nvSpPr>
          <p:cNvPr id="17" name="직사각형 16"/>
          <p:cNvSpPr/>
          <p:nvPr/>
        </p:nvSpPr>
        <p:spPr>
          <a:xfrm>
            <a:off x="188640" y="947016"/>
            <a:ext cx="4032448" cy="18967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>
              <a:buFont typeface="Arial"/>
              <a:buChar char="•"/>
              <a:defRPr/>
            </a:pPr>
            <a:r>
              <a:rPr lang="en-US" altLang="ko-KR" sz="1000">
                <a:solidFill>
                  <a:schemeClr val="tx1"/>
                </a:solidFill>
              </a:rPr>
              <a:t> 1K Tungsten Output</a:t>
            </a:r>
            <a:endParaRPr lang="en-US" altLang="ko-KR" sz="1000">
              <a:solidFill>
                <a:schemeClr val="tx1"/>
              </a:solidFill>
            </a:endParaRPr>
          </a:p>
          <a:p>
            <a:pPr>
              <a:buFont typeface="Arial"/>
              <a:buChar char="•"/>
              <a:defRPr/>
            </a:pPr>
            <a:r>
              <a:rPr lang="en-US" altLang="ko-KR" sz="1000">
                <a:solidFill>
                  <a:schemeClr val="tx1"/>
                </a:solidFill>
              </a:rPr>
              <a:t> Full Color RGBW LED</a:t>
            </a:r>
            <a:endParaRPr lang="en-US" altLang="ko-KR" sz="1000">
              <a:solidFill>
                <a:schemeClr val="tx1"/>
              </a:solidFill>
            </a:endParaRPr>
          </a:p>
          <a:p>
            <a:pPr>
              <a:buFont typeface="Arial"/>
              <a:buChar char="•"/>
              <a:defRPr/>
            </a:pPr>
            <a:r>
              <a:rPr lang="en-US" altLang="ko-KR" sz="1000">
                <a:solidFill>
                  <a:schemeClr val="tx1"/>
                </a:solidFill>
              </a:rPr>
              <a:t> 2,800K~10,000K</a:t>
            </a:r>
            <a:endParaRPr lang="en-US" altLang="ko-KR" sz="1000">
              <a:solidFill>
                <a:schemeClr val="tx1"/>
              </a:solidFill>
            </a:endParaRPr>
          </a:p>
          <a:p>
            <a:pPr>
              <a:buFont typeface="Arial"/>
              <a:buChar char="•"/>
              <a:defRPr/>
            </a:pPr>
            <a:r>
              <a:rPr lang="en-US" altLang="ko-KR" sz="1000">
                <a:solidFill>
                  <a:schemeClr val="tx1"/>
                </a:solidFill>
              </a:rPr>
              <a:t> All metal Body</a:t>
            </a:r>
            <a:endParaRPr lang="en-US" altLang="ko-KR" sz="1000">
              <a:solidFill>
                <a:schemeClr val="tx1"/>
              </a:solidFill>
            </a:endParaRPr>
          </a:p>
          <a:p>
            <a:pPr>
              <a:buFont typeface="Arial"/>
              <a:buChar char="•"/>
              <a:defRPr/>
            </a:pPr>
            <a:r>
              <a:rPr lang="en-US" altLang="ko-KR" sz="1000">
                <a:solidFill>
                  <a:schemeClr val="tx1"/>
                </a:solidFill>
              </a:rPr>
              <a:t> Hybrid cooling system</a:t>
            </a:r>
            <a:endParaRPr lang="en-US" altLang="ko-KR" sz="1000">
              <a:solidFill>
                <a:schemeClr val="tx1"/>
              </a:solidFill>
            </a:endParaRPr>
          </a:p>
          <a:p>
            <a:pPr>
              <a:buFont typeface="Arial"/>
              <a:buChar char="•"/>
              <a:defRPr/>
            </a:pPr>
            <a:r>
              <a:rPr lang="en-US" altLang="ko-KR" sz="1000">
                <a:solidFill>
                  <a:schemeClr val="tx1"/>
                </a:solidFill>
              </a:rPr>
              <a:t> Flicker free</a:t>
            </a:r>
            <a:endParaRPr lang="en-US" altLang="ko-KR" sz="1000">
              <a:solidFill>
                <a:schemeClr val="tx1"/>
              </a:solidFill>
            </a:endParaRPr>
          </a:p>
          <a:p>
            <a:pPr>
              <a:buFont typeface="Arial"/>
              <a:buChar char="•"/>
              <a:defRPr/>
            </a:pPr>
            <a:r>
              <a:rPr lang="en-US" altLang="ko-KR" sz="1000">
                <a:solidFill>
                  <a:schemeClr val="tx1"/>
                </a:solidFill>
              </a:rPr>
              <a:t> Stable dimming (0~100%)</a:t>
            </a:r>
            <a:endParaRPr lang="en-US" altLang="ko-KR" sz="1000">
              <a:solidFill>
                <a:schemeClr val="tx1"/>
              </a:solidFill>
            </a:endParaRPr>
          </a:p>
          <a:p>
            <a:pPr>
              <a:buFont typeface="Arial"/>
              <a:buChar char="•"/>
              <a:defRPr/>
            </a:pPr>
            <a:r>
              <a:rPr lang="en-US" altLang="ko-KR" sz="1000">
                <a:solidFill>
                  <a:schemeClr val="tx1"/>
                </a:solidFill>
              </a:rPr>
              <a:t> Standard DMX 512 / RDM</a:t>
            </a:r>
            <a:endParaRPr lang="en-US" altLang="ko-KR" sz="1000">
              <a:solidFill>
                <a:schemeClr val="tx1"/>
              </a:solidFill>
            </a:endParaRPr>
          </a:p>
          <a:p>
            <a:pPr>
              <a:buFont typeface="Arial"/>
              <a:buChar char="•"/>
              <a:defRPr/>
            </a:pPr>
            <a:r>
              <a:rPr lang="en-US" altLang="ko-KR" sz="1000">
                <a:solidFill>
                  <a:schemeClr val="tx1"/>
                </a:solidFill>
              </a:rPr>
              <a:t> Useful 10 Presets</a:t>
            </a:r>
            <a:endParaRPr lang="en-US" altLang="ko-KR" sz="1000">
              <a:solidFill>
                <a:schemeClr val="tx1"/>
              </a:solidFill>
            </a:endParaRPr>
          </a:p>
          <a:p>
            <a:pPr>
              <a:buFont typeface="Arial"/>
              <a:buChar char="•"/>
              <a:defRPr/>
            </a:pPr>
            <a:r>
              <a:rPr lang="en-US" altLang="ko-KR" sz="1000">
                <a:solidFill>
                  <a:schemeClr val="tx1"/>
                </a:solidFill>
              </a:rPr>
              <a:t> Easy operation</a:t>
            </a:r>
            <a:endParaRPr lang="en-US" altLang="ko-KR" sz="100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2867082"/>
            <a:ext cx="6858000" cy="2647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/>
              <a:buChar char="Ø"/>
              <a:defRPr/>
            </a:pPr>
            <a:r>
              <a:rPr lang="en-US" altLang="ko-KR" sz="1200" b="1"/>
              <a:t>  Photometric information of Lumos Glow panel 200C</a:t>
            </a:r>
            <a:endParaRPr lang="ko-KR" altLang="en-US" sz="1200" b="1"/>
          </a:p>
        </p:txBody>
      </p:sp>
      <p:sp>
        <p:nvSpPr>
          <p:cNvPr id="19" name="TextBox 18"/>
          <p:cNvSpPr txBox="1"/>
          <p:nvPr/>
        </p:nvSpPr>
        <p:spPr>
          <a:xfrm>
            <a:off x="0" y="3771065"/>
            <a:ext cx="6858000" cy="2656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/>
              <a:buChar char="Ø"/>
              <a:defRPr/>
            </a:pPr>
            <a:r>
              <a:rPr lang="en-US" altLang="ko-KR" sz="1200" b="1"/>
              <a:t>  Lumos Glow panel 200C Specifications</a:t>
            </a:r>
            <a:endParaRPr lang="ko-KR" altLang="en-US" sz="1200" b="1"/>
          </a:p>
        </p:txBody>
      </p:sp>
      <p:graphicFrame>
        <p:nvGraphicFramePr>
          <p:cNvPr id="21" name="표 20"/>
          <p:cNvGraphicFramePr>
            <a:graphicFrameLocks noGrp="1"/>
          </p:cNvGraphicFramePr>
          <p:nvPr/>
        </p:nvGraphicFramePr>
        <p:xfrm>
          <a:off x="45000" y="4035753"/>
          <a:ext cx="3420000" cy="5039994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190180"/>
                <a:gridCol w="1114910"/>
                <a:gridCol w="1114910"/>
              </a:tblGrid>
              <a:tr h="28269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u="none" strike="noStrike" cap="none" normalizeH="0" baseline="0">
                          <a:effectLst/>
                          <a:latin typeface="+mn-lt"/>
                        </a:rPr>
                        <a:t>Power Consumption</a:t>
                      </a:r>
                      <a:endParaRPr kumimoji="0" lang="ko-KR" altLang="en-US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u="none" strike="noStrike" cap="none" normalizeH="0" baseline="0">
                          <a:effectLst/>
                          <a:latin typeface="+mn-lt"/>
                        </a:rPr>
                        <a:t>200W Nominal / 230W Maximum</a:t>
                      </a:r>
                      <a:endParaRPr kumimoji="0" lang="en-US" altLang="ko-KR" sz="700" b="0" u="none" strike="noStrike" cap="none" normalizeH="0" baseline="0">
                        <a:latin typeface="+mn-lt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28269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u="none" strike="noStrike" cap="none" normalizeH="0" baseline="0">
                          <a:effectLst/>
                          <a:latin typeface="+mn-lt"/>
                        </a:rPr>
                        <a:t>Size</a:t>
                      </a:r>
                      <a:endParaRPr kumimoji="0" lang="ko-KR" altLang="en-US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600" b="0" u="none" strike="noStrike" cap="none" normalizeH="0" baseline="0">
                          <a:effectLst/>
                          <a:latin typeface="+mn-lt"/>
                        </a:rPr>
                        <a:t>W477.3 * H509.2 * L148.6 (mm) / W18.8 * H20.0 * L5.9 (inch)</a:t>
                      </a:r>
                      <a:endParaRPr kumimoji="0" lang="en-US" altLang="ko-KR" sz="600" b="0" u="none" strike="noStrike" cap="none" normalizeH="0" baseline="0">
                        <a:latin typeface="+mn-lt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28269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u="none" strike="noStrike" cap="none" normalizeH="0" baseline="0">
                          <a:effectLst/>
                          <a:latin typeface="+mn-lt"/>
                        </a:rPr>
                        <a:t>Weight</a:t>
                      </a:r>
                      <a:endParaRPr kumimoji="0" lang="ko-KR" altLang="en-US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i="0" u="none" strike="noStrike" cap="none" normalizeH="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10.6 kg / 23.4 lb</a:t>
                      </a:r>
                      <a:endParaRPr kumimoji="0" lang="en-US" altLang="ko-KR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28269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Color Temperature</a:t>
                      </a:r>
                      <a:endParaRPr kumimoji="0" lang="ko-KR" altLang="en-US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2,800K~10,000K / Green-Magenta Adjustable</a:t>
                      </a:r>
                      <a:endParaRPr kumimoji="0" lang="en-US" altLang="ko-KR" sz="700" b="0" i="0" u="none" strike="noStrike" cap="none" normalizeH="0" baseline="0">
                        <a:solidFill>
                          <a:srgbClr val="000000"/>
                        </a:solidFill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28269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Colored Light</a:t>
                      </a:r>
                      <a:endParaRPr kumimoji="0" lang="ko-KR" altLang="en-US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Full RGB, White color / Hue and Saturation Control</a:t>
                      </a:r>
                      <a:endParaRPr kumimoji="0" lang="en-US" altLang="ko-KR" sz="700" b="0" i="0" u="none" strike="noStrike" cap="none" normalizeH="0" baseline="0">
                        <a:solidFill>
                          <a:srgbClr val="000000"/>
                        </a:solidFill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28269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u="none" strike="noStrike" cap="none" normalizeH="0" baseline="0">
                          <a:effectLst/>
                          <a:latin typeface="+mn-lt"/>
                        </a:rPr>
                        <a:t>Input Voltage</a:t>
                      </a:r>
                      <a:endParaRPr kumimoji="0" lang="ko-KR" altLang="en-US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u="none" strike="noStrike" cap="none" normalizeH="0" baseline="0">
                          <a:effectLst/>
                          <a:latin typeface="+mn-lt"/>
                        </a:rPr>
                        <a:t>20~36V DC (SMPS, Battery)</a:t>
                      </a:r>
                      <a:endParaRPr kumimoji="0" lang="en-US" altLang="ko-KR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28269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u="none" strike="noStrike" cap="none" normalizeH="0" baseline="0">
                          <a:effectLst/>
                          <a:latin typeface="+mn-lt"/>
                        </a:rPr>
                        <a:t>Dimming</a:t>
                      </a:r>
                      <a:endParaRPr kumimoji="0" lang="ko-KR" altLang="en-US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u="none" strike="noStrike" cap="none" normalizeH="0" baseline="0">
                          <a:effectLst/>
                          <a:latin typeface="+mn-lt"/>
                        </a:rPr>
                        <a:t>0~100% Manual</a:t>
                      </a:r>
                      <a:endParaRPr kumimoji="0" lang="en-US" altLang="ko-KR" sz="700" b="0" u="none" strike="noStrike" cap="none" normalizeH="0" baseline="0">
                        <a:latin typeface="+mn-lt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28269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Control</a:t>
                      </a:r>
                      <a:endParaRPr kumimoji="0" lang="ko-KR" altLang="en-US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u="none" strike="noStrike" cap="none" normalizeH="0" baseline="0">
                          <a:effectLst/>
                          <a:latin typeface="+mn-lt"/>
                        </a:rPr>
                        <a:t>DMX512 / RDM</a:t>
                      </a:r>
                      <a:endParaRPr kumimoji="0" lang="en-US" altLang="ko-KR" sz="700" b="0" u="none" strike="noStrike" cap="none" normalizeH="0" baseline="0">
                        <a:latin typeface="+mn-lt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28269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Software update</a:t>
                      </a:r>
                      <a:endParaRPr kumimoji="0" lang="ko-KR" altLang="en-US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u="none" strike="noStrike" cap="none" normalizeH="0" baseline="0">
                          <a:effectLst/>
                          <a:latin typeface="+mn-lt"/>
                        </a:rPr>
                        <a:t>USB</a:t>
                      </a:r>
                      <a:endParaRPr kumimoji="0" lang="en-US" altLang="ko-KR" sz="700" b="0" u="none" strike="noStrike" cap="none" normalizeH="0" baseline="0">
                        <a:latin typeface="+mn-lt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28269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u="none" strike="noStrike" cap="none" normalizeH="0" baseline="0">
                          <a:effectLst/>
                          <a:latin typeface="+mn-lt"/>
                        </a:rPr>
                        <a:t>Flicker</a:t>
                      </a:r>
                      <a:endParaRPr kumimoji="0" lang="ko-KR" altLang="en-US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u="none" strike="noStrike" cap="none" normalizeH="0" baseline="0">
                          <a:effectLst/>
                          <a:latin typeface="+mn-lt"/>
                        </a:rPr>
                        <a:t>Flicker free</a:t>
                      </a:r>
                      <a:endParaRPr kumimoji="0" lang="en-US" altLang="ko-KR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28269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u="none" strike="noStrike" cap="none" normalizeH="0" baseline="0">
                          <a:effectLst/>
                          <a:latin typeface="+mn-lt"/>
                        </a:rPr>
                        <a:t>Cooling system</a:t>
                      </a:r>
                      <a:endParaRPr kumimoji="0" lang="ko-KR" altLang="en-US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u="none" strike="noStrike" cap="none" normalizeH="0" baseline="0">
                          <a:effectLst/>
                          <a:latin typeface="+mn-lt"/>
                        </a:rPr>
                        <a:t>Hybrid cooling system (fan)</a:t>
                      </a:r>
                      <a:endParaRPr kumimoji="0" lang="en-US" altLang="ko-KR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28269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Operating Temp.</a:t>
                      </a:r>
                      <a:endParaRPr kumimoji="0" lang="ko-KR" altLang="en-US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700" b="0" kern="1200" baseline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0℃</a:t>
                      </a:r>
                      <a:r>
                        <a:rPr kumimoji="0" lang="en-US" altLang="ko-KR" sz="7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 ~ 45</a:t>
                      </a:r>
                      <a:r>
                        <a:rPr lang="en-US" altLang="ko-KR" sz="700" b="0" kern="1200" baseline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℃</a:t>
                      </a:r>
                      <a:endParaRPr kumimoji="0" lang="en-US" altLang="ko-KR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799644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i="0" u="none" strike="noStrike" cap="none" normalizeH="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Accessory</a:t>
                      </a:r>
                      <a:endParaRPr kumimoji="0" lang="ko-KR" altLang="en-US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 vert="horz" lIns="68331" tIns="34165" rIns="68331" bIns="34165" anchor="ctr" anchorCtr="0"/>
                    <a:p>
                      <a:pPr marL="0" marR="0" lvl="0" indent="0" algn="l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 typeface="Arial"/>
                        <a:buNone/>
                        <a:defRPr/>
                      </a:pPr>
                      <a:r>
                        <a:rPr kumimoji="0" lang="en-US" altLang="ko-KR" sz="700" b="0" i="0" u="none" strike="noStrike" cap="none" normalizeH="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SMPS bracket                      4-leaf barndoor      </a:t>
                      </a:r>
                      <a:endParaRPr kumimoji="0" lang="en-US" altLang="ko-KR" sz="700" b="0" i="0" u="none" strike="noStrike" cap="none" normalizeH="0" baseline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 typeface="Arial"/>
                        <a:buNone/>
                        <a:defRPr/>
                      </a:pPr>
                      <a:r>
                        <a:rPr kumimoji="0" lang="en-US" altLang="ko-KR" sz="7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Pole operated yoke              Diffusing filter</a:t>
                      </a:r>
                      <a:endParaRPr kumimoji="0" lang="en-US" altLang="ko-KR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  <a:p>
                      <a:pPr marL="0" marR="0" lvl="0" indent="0" algn="l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 typeface="Arial"/>
                        <a:buNone/>
                        <a:defRPr/>
                      </a:pPr>
                      <a:r>
                        <a:rPr kumimoji="0" lang="en-US" altLang="ko-KR" sz="7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Ball-mount bracket               Snap bag</a:t>
                      </a:r>
                      <a:endParaRPr kumimoji="0" lang="en-US" altLang="ko-KR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  <a:p>
                      <a:pPr marL="0" marR="0" lvl="0" indent="0" algn="l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 typeface="Arial"/>
                        <a:buNone/>
                        <a:defRPr/>
                      </a:pPr>
                      <a:r>
                        <a:rPr kumimoji="0" lang="en-US" altLang="ko-KR" sz="7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Snap grid</a:t>
                      </a:r>
                      <a:endParaRPr kumimoji="0" lang="en-US" altLang="ko-KR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hMerge="1">
                  <a:txBody>
                    <a:bodyPr/>
                    <a:p>
                      <a:pPr marL="457200" marR="0" lvl="1" indent="0" algn="l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 typeface="Arial"/>
                        <a:buChar char="•"/>
                        <a:defRPr/>
                      </a:pPr>
                      <a:endParaRPr kumimoji="0" lang="en-US" altLang="ko-KR" sz="9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91440" marR="9144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8269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Color temperature</a:t>
                      </a:r>
                      <a:endParaRPr kumimoji="0" lang="ko-KR" altLang="en-US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3200K</a:t>
                      </a:r>
                      <a:endParaRPr kumimoji="0" lang="en-US" altLang="ko-KR" sz="700" b="0" i="0" u="none" strike="noStrike" cap="none" normalizeH="0" baseline="0">
                        <a:solidFill>
                          <a:srgbClr val="000000"/>
                        </a:solidFill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5600K</a:t>
                      </a:r>
                      <a:endParaRPr kumimoji="0" lang="en-US" altLang="ko-KR" sz="700" b="0" i="0" u="none" strike="noStrike" cap="none" normalizeH="0" baseline="0">
                        <a:solidFill>
                          <a:srgbClr val="000000"/>
                        </a:solidFill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269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u="none" strike="noStrike" cap="none" normalizeH="0" baseline="0">
                          <a:effectLst/>
                          <a:latin typeface="+mn-lt"/>
                        </a:rPr>
                        <a:t>CCT Tolerance</a:t>
                      </a:r>
                      <a:endParaRPr kumimoji="0" lang="ko-KR" altLang="en-US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u="none" strike="noStrike" cap="none" normalizeH="0" baseline="0">
                          <a:effectLst/>
                          <a:latin typeface="+mn-lt"/>
                        </a:rPr>
                        <a:t>±150K</a:t>
                      </a:r>
                      <a:endParaRPr kumimoji="0" lang="en-US" altLang="ko-KR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u="none" strike="noStrike" cap="none" normalizeH="0" baseline="0">
                          <a:effectLst/>
                          <a:latin typeface="+mn-lt"/>
                        </a:rPr>
                        <a:t>±150K</a:t>
                      </a:r>
                      <a:endParaRPr kumimoji="0" lang="en-US" altLang="ko-KR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8269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u="none" strike="noStrike" cap="none" normalizeH="0" baseline="0">
                          <a:effectLst/>
                          <a:latin typeface="+mn-lt"/>
                        </a:rPr>
                        <a:t>CRI</a:t>
                      </a:r>
                      <a:endParaRPr kumimoji="0" lang="ko-KR" altLang="en-US" sz="7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u="none" strike="noStrike" cap="none" normalizeH="0" baseline="0">
                          <a:effectLst/>
                          <a:latin typeface="+mn-lt"/>
                        </a:rPr>
                        <a:t>96 Ra</a:t>
                      </a:r>
                      <a:endParaRPr kumimoji="0" lang="en-US" altLang="ko-KR" sz="700" b="0" i="0" u="none" strike="noStrike" cap="none" normalizeH="0" baseline="0">
                        <a:solidFill>
                          <a:schemeClr val="tx1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700" b="0" u="none" strike="noStrike" cap="none" normalizeH="0" baseline="0">
                          <a:effectLst/>
                          <a:latin typeface="+mn-lt"/>
                        </a:rPr>
                        <a:t>95 Ra</a:t>
                      </a:r>
                      <a:endParaRPr kumimoji="0" lang="en-US" altLang="ko-KR" sz="700" b="0" i="0" u="none" strike="noStrike" cap="none" normalizeH="0" baseline="0">
                        <a:solidFill>
                          <a:schemeClr val="tx1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3527296" y="4082615"/>
          <a:ext cx="3240000" cy="2289585"/>
        </p:xfrm>
        <a:graphic>
          <a:graphicData uri="http://schemas.openxmlformats.org/presentationml/2006/ole">
            <p:oleObj spid="_x0000_s1026" name="Acrobat Document" r:id="rId3" imgW="8019977" imgH="5667300" progId="AcroExch.Document.DC">
              <p:embed/>
            </p:oleObj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933056" y="6588224"/>
            <a:ext cx="2411268" cy="21600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3573016" y="683800"/>
            <a:ext cx="2497909" cy="2160000"/>
          </a:xfrm>
          <a:prstGeom prst="rect">
            <a:avLst/>
          </a:prstGeom>
          <a:noFill/>
          <a:ln w="9525">
            <a:noFill/>
            <a:miter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189001" y="862582"/>
          <a:ext cx="6480000" cy="813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000"/>
                <a:gridCol w="504000"/>
                <a:gridCol w="828000"/>
                <a:gridCol w="540000"/>
                <a:gridCol w="720000"/>
                <a:gridCol w="720000"/>
                <a:gridCol w="720000"/>
                <a:gridCol w="720000"/>
                <a:gridCol w="720000"/>
              </a:tblGrid>
              <a:tr h="648000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Model</a:t>
                      </a:r>
                      <a:endParaRPr lang="ko-KR" altLang="en-US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Beam</a:t>
                      </a:r>
                      <a:r>
                        <a:rPr lang="en-US" altLang="ko-KR" sz="900" b="0" baseline="0">
                          <a:solidFill>
                            <a:schemeClr val="tx1"/>
                          </a:solidFill>
                        </a:rPr>
                        <a:t> angle</a:t>
                      </a:r>
                      <a:endParaRPr lang="ko-KR" altLang="en-US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endParaRPr lang="ko-KR" altLang="en-US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1m</a:t>
                      </a:r>
                      <a:endParaRPr lang="en-US" altLang="ko-KR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2m</a:t>
                      </a:r>
                      <a:endParaRPr lang="en-US" altLang="ko-KR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3m</a:t>
                      </a:r>
                      <a:endParaRPr lang="en-US" altLang="ko-KR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4m</a:t>
                      </a:r>
                      <a:endParaRPr lang="en-US" altLang="ko-KR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5m</a:t>
                      </a:r>
                      <a:endParaRPr lang="en-US" altLang="ko-KR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936000">
                <a:tc rowSpan="4"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900">
                          <a:solidFill>
                            <a:schemeClr val="tx1"/>
                          </a:solidFill>
                        </a:rPr>
                        <a:t>Lumos</a:t>
                      </a: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 Glow panel 400C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algn="ctr" latinLnBrk="1">
                        <a:defRPr/>
                      </a:pP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400W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rowSpan="4"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85˚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rowSpan="2"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Illumination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3200K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12,587 lux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3,147 lux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1,399 lux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789 lux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504 lux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936000">
                <a:tc v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5600K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12,466 lux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3,117 lux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1,385 lux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779 lux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501 lux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936000">
                <a:tc v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rowSpan="2"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Beam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diameter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Width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2.4 m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4.3 m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6.0 m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7.9 m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9.8 m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36000">
                <a:tc v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endParaRPr lang="en-US" altLang="ko-KR" sz="900" baseline="0">
                        <a:solidFill>
                          <a:schemeClr val="tx1"/>
                        </a:solidFill>
                        <a:sym typeface="Wingdings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endParaRPr lang="en-US" altLang="ko-KR" sz="900" baseline="0">
                        <a:solidFill>
                          <a:schemeClr val="tx1"/>
                        </a:solidFill>
                        <a:sym typeface="Wingdings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  <a:sym typeface="Wingdings"/>
                        </a:rPr>
                        <a:t>Height</a:t>
                      </a:r>
                      <a:endParaRPr lang="en-US" altLang="ko-KR" sz="900" baseline="0">
                        <a:solidFill>
                          <a:schemeClr val="tx1"/>
                        </a:solidFill>
                        <a:sym typeface="Wingdings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  <a:sym typeface="Wingdings"/>
                        </a:rPr>
                        <a:t>2.1 m</a:t>
                      </a:r>
                      <a:endParaRPr lang="en-US" altLang="ko-KR" sz="900" baseline="0">
                        <a:solidFill>
                          <a:schemeClr val="tx1"/>
                        </a:solidFill>
                        <a:sym typeface="Wingdings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  <a:sym typeface="Wingdings"/>
                        </a:rPr>
                        <a:t>4.0 m</a:t>
                      </a:r>
                      <a:endParaRPr lang="en-US" altLang="ko-KR" sz="900" baseline="0">
                        <a:solidFill>
                          <a:schemeClr val="tx1"/>
                        </a:solidFill>
                        <a:sym typeface="Wingdings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  <a:sym typeface="Wingdings"/>
                        </a:rPr>
                        <a:t>5.8 m</a:t>
                      </a:r>
                      <a:endParaRPr lang="en-US" altLang="ko-KR" sz="900" baseline="0">
                        <a:solidFill>
                          <a:schemeClr val="tx1"/>
                        </a:solidFill>
                        <a:sym typeface="Wingdings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  <a:sym typeface="Wingdings"/>
                        </a:rPr>
                        <a:t>7.6 m</a:t>
                      </a:r>
                      <a:endParaRPr lang="en-US" altLang="ko-KR" sz="900" baseline="0">
                        <a:solidFill>
                          <a:schemeClr val="tx1"/>
                        </a:solidFill>
                        <a:sym typeface="Wingdings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  <a:sym typeface="Wingdings"/>
                        </a:rPr>
                        <a:t>9.4 m</a:t>
                      </a:r>
                      <a:endParaRPr lang="en-US" altLang="ko-KR" sz="900" baseline="0">
                        <a:solidFill>
                          <a:schemeClr val="tx1"/>
                        </a:solidFill>
                        <a:sym typeface="Wingdings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36000">
                <a:tc rowSpan="4"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900">
                          <a:solidFill>
                            <a:schemeClr val="tx1"/>
                          </a:solidFill>
                        </a:rPr>
                        <a:t>Lumos</a:t>
                      </a: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 Glow panel 200C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algn="ctr" latinLnBrk="1">
                        <a:defRPr/>
                      </a:pP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200W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rowSpan="4"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85˚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rowSpan="2"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Illumination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3200K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6,888 lux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1,722 lux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765 lux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431 lux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275 lux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36000">
                <a:tc v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5600K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6,973 lux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1,743 lux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775 lux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436 lux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279 lux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36000">
                <a:tc v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rowSpan="2"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Beam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diameter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Width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2.2 m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4.0 m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5.8 m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7.7 m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9.5 m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36000">
                <a:tc v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endParaRPr lang="en-US" altLang="ko-KR" sz="900" baseline="0">
                        <a:solidFill>
                          <a:schemeClr val="tx1"/>
                        </a:solidFill>
                        <a:sym typeface="Wingdings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vMerge="1">
                  <a:txBody>
                    <a:bodyPr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endParaRPr lang="en-US" altLang="ko-KR" sz="900" baseline="0">
                        <a:solidFill>
                          <a:schemeClr val="tx1"/>
                        </a:solidFill>
                        <a:sym typeface="Wingdings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ctr" latinLnBrk="1"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  <a:sym typeface="Wingdings"/>
                        </a:rPr>
                        <a:t>Height</a:t>
                      </a:r>
                      <a:endParaRPr lang="en-US" altLang="ko-KR" sz="900" baseline="0">
                        <a:solidFill>
                          <a:schemeClr val="tx1"/>
                        </a:solidFill>
                        <a:sym typeface="Wingdings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  <a:sym typeface="Wingdings"/>
                        </a:rPr>
                        <a:t>2.1 m</a:t>
                      </a:r>
                      <a:endParaRPr lang="en-US" altLang="ko-KR" sz="900" baseline="0">
                        <a:solidFill>
                          <a:schemeClr val="tx1"/>
                        </a:solidFill>
                        <a:sym typeface="Wingdings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  <a:sym typeface="Wingdings"/>
                        </a:rPr>
                        <a:t>4.0 m</a:t>
                      </a:r>
                      <a:endParaRPr lang="en-US" altLang="ko-KR" sz="900" baseline="0">
                        <a:solidFill>
                          <a:schemeClr val="tx1"/>
                        </a:solidFill>
                        <a:sym typeface="Wingdings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  <a:sym typeface="Wingdings"/>
                        </a:rPr>
                        <a:t>5.8 m</a:t>
                      </a:r>
                      <a:endParaRPr lang="en-US" altLang="ko-KR" sz="900" baseline="0">
                        <a:solidFill>
                          <a:schemeClr val="tx1"/>
                        </a:solidFill>
                        <a:sym typeface="Wingdings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  <a:sym typeface="Wingdings"/>
                        </a:rPr>
                        <a:t>7.6 m</a:t>
                      </a:r>
                      <a:endParaRPr lang="en-US" altLang="ko-KR" sz="900" baseline="0">
                        <a:solidFill>
                          <a:schemeClr val="tx1"/>
                        </a:solidFill>
                        <a:sym typeface="Wingdings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  <a:sym typeface="Wingdings"/>
                        </a:rPr>
                        <a:t>9.4 m</a:t>
                      </a:r>
                      <a:endParaRPr lang="en-US" altLang="ko-KR" sz="900" baseline="0">
                        <a:solidFill>
                          <a:schemeClr val="tx1"/>
                        </a:solidFill>
                        <a:sym typeface="Wingdings"/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550585"/>
            <a:ext cx="6858000" cy="266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/>
              <a:buChar char="Ø"/>
              <a:defRPr/>
            </a:pPr>
            <a:r>
              <a:rPr lang="en-US" altLang="ko-KR" sz="1200" b="1"/>
              <a:t> </a:t>
            </a:r>
            <a:r>
              <a:rPr lang="en-US" altLang="ko-KR" sz="1200" b="1">
                <a:latin typeface="+mn-ea"/>
              </a:rPr>
              <a:t>Photometric information of Lumos Glow panel Series</a:t>
            </a:r>
            <a:endParaRPr lang="en-US" altLang="ko-KR" sz="1200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189001" y="862583"/>
          <a:ext cx="6480000" cy="21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  <a:gridCol w="1620000"/>
              </a:tblGrid>
              <a:tr h="720000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Model</a:t>
                      </a:r>
                      <a:endParaRPr lang="ko-KR" altLang="en-US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1m</a:t>
                      </a:r>
                      <a:endParaRPr lang="en-US" altLang="ko-KR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2m</a:t>
                      </a:r>
                      <a:endParaRPr lang="en-US" altLang="ko-KR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3m</a:t>
                      </a:r>
                      <a:endParaRPr lang="en-US" altLang="ko-KR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20000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900">
                          <a:solidFill>
                            <a:schemeClr val="tx1"/>
                          </a:solidFill>
                        </a:rPr>
                        <a:t>Lumos</a:t>
                      </a: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 Glow panel 400</a:t>
                      </a:r>
                      <a:endParaRPr lang="ko-KR" altLang="en-US" sz="900" baseline="0">
                        <a:solidFill>
                          <a:schemeClr val="tx1"/>
                        </a:solidFill>
                      </a:endParaRPr>
                    </a:p>
                    <a:p>
                      <a:pPr algn="ctr" latinLnBrk="1">
                        <a:defRPr/>
                      </a:pP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400W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32 dB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29 dB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26 dB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720000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900">
                          <a:solidFill>
                            <a:schemeClr val="tx1"/>
                          </a:solidFill>
                        </a:rPr>
                        <a:t>Lumos</a:t>
                      </a: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 Glow panel 200C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algn="ctr" latinLnBrk="1">
                        <a:defRPr/>
                      </a:pP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200W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26 dB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25 dB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marR="0" indent="-228600" algn="ctr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24 dB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550585"/>
            <a:ext cx="6858000" cy="266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/>
              <a:buChar char="Ø"/>
              <a:defRPr/>
            </a:pPr>
            <a:r>
              <a:rPr lang="en-US" altLang="ko-KR" sz="1200" b="1"/>
              <a:t> </a:t>
            </a:r>
            <a:r>
              <a:rPr lang="en-US" altLang="ko-KR" sz="1200" b="1">
                <a:latin typeface="+mn-ea"/>
              </a:rPr>
              <a:t>decibel measurements of Lumos Glow panel Series</a:t>
            </a:r>
            <a:endParaRPr lang="en-US" altLang="ko-KR" sz="1200" b="1"/>
          </a:p>
        </p:txBody>
      </p:sp>
      <p:sp>
        <p:nvSpPr>
          <p:cNvPr id="9" name="TextBox 8"/>
          <p:cNvSpPr txBox="1"/>
          <p:nvPr/>
        </p:nvSpPr>
        <p:spPr>
          <a:xfrm>
            <a:off x="0" y="5148064"/>
            <a:ext cx="6858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/>
              <a:buChar char="Ø"/>
              <a:defRPr/>
            </a:pPr>
            <a:r>
              <a:rPr lang="en-US" altLang="ko-KR" sz="1200" b="1"/>
              <a:t>  Weight</a:t>
            </a:r>
            <a:endParaRPr lang="en-US" altLang="ko-KR" sz="1200" b="1"/>
          </a:p>
        </p:txBody>
      </p:sp>
      <p:graphicFrame>
        <p:nvGraphicFramePr>
          <p:cNvPr id="10" name="표 9"/>
          <p:cNvGraphicFramePr>
            <a:graphicFrameLocks noGrp="1"/>
          </p:cNvGraphicFramePr>
          <p:nvPr/>
        </p:nvGraphicFramePr>
        <p:xfrm>
          <a:off x="189000" y="5545149"/>
          <a:ext cx="6480000" cy="25920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620000"/>
                <a:gridCol w="1620000"/>
                <a:gridCol w="1620000"/>
                <a:gridCol w="1620000"/>
              </a:tblGrid>
              <a:tr h="28800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endParaRPr kumimoji="0" lang="ko-KR" altLang="en-US" sz="9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G400C</a:t>
                      </a:r>
                      <a:endParaRPr kumimoji="0" lang="en-US" altLang="ko-KR" sz="900" b="0" i="0" u="none" strike="noStrike" cap="none" normalizeH="0" baseline="0">
                        <a:solidFill>
                          <a:srgbClr val="000000"/>
                        </a:solidFill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G400F</a:t>
                      </a:r>
                      <a:endParaRPr kumimoji="0" lang="en-US" altLang="ko-KR" sz="900" b="0" i="0" u="none" strike="noStrike" cap="none" normalizeH="0" baseline="0">
                        <a:solidFill>
                          <a:srgbClr val="000000"/>
                        </a:solidFill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G200C</a:t>
                      </a:r>
                      <a:endParaRPr kumimoji="0" lang="en-US" altLang="ko-KR" sz="900" b="0" i="0" u="none" strike="noStrike" cap="none" normalizeH="0" baseline="0">
                        <a:solidFill>
                          <a:srgbClr val="000000"/>
                        </a:solidFill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Head</a:t>
                      </a:r>
                      <a:endParaRPr kumimoji="0" lang="ko-KR" altLang="en-US" sz="9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10.61 kg</a:t>
                      </a:r>
                      <a:endParaRPr kumimoji="0" lang="en-US" altLang="ko-KR" sz="900" b="0" i="0" u="none" strike="noStrike" cap="none" normalizeH="0" baseline="0">
                        <a:solidFill>
                          <a:srgbClr val="000000"/>
                        </a:solidFill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10.2 kg</a:t>
                      </a:r>
                      <a:endParaRPr kumimoji="0" lang="en-US" altLang="ko-KR" sz="900" b="0" i="0" u="none" strike="noStrike" cap="none" normalizeH="0" baseline="0">
                        <a:solidFill>
                          <a:srgbClr val="000000"/>
                        </a:solidFill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6.8 kg</a:t>
                      </a:r>
                      <a:endParaRPr kumimoji="0" lang="en-US" altLang="ko-KR" sz="900" b="0" i="0" u="none" strike="noStrike" cap="none" normalizeH="0" baseline="0">
                        <a:solidFill>
                          <a:srgbClr val="000000"/>
                        </a:solidFill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8800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Head with yoke</a:t>
                      </a:r>
                      <a:endParaRPr kumimoji="0" lang="ko-KR" altLang="en-US" sz="9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12.34</a:t>
                      </a: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 kg</a:t>
                      </a:r>
                      <a:endParaRPr kumimoji="0" lang="en-US" altLang="ko-KR" sz="900" b="0" i="0" u="none" strike="noStrike" cap="none" normalizeH="0" baseline="0">
                        <a:solidFill>
                          <a:schemeClr val="tx1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11.93</a:t>
                      </a: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 kg</a:t>
                      </a:r>
                      <a:endParaRPr kumimoji="0" lang="en-US" altLang="ko-KR" sz="900" b="0" i="0" u="none" strike="noStrike" cap="none" normalizeH="0" baseline="0">
                        <a:solidFill>
                          <a:schemeClr val="tx1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8.22</a:t>
                      </a: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 kg</a:t>
                      </a:r>
                      <a:endParaRPr kumimoji="0" lang="en-US" altLang="ko-KR" sz="900" b="0" i="0" u="none" strike="noStrike" cap="none" normalizeH="0" baseline="0">
                        <a:solidFill>
                          <a:schemeClr val="tx1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8800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SMPS + SMPS Bracket</a:t>
                      </a:r>
                      <a:endParaRPr kumimoji="0" lang="ko-KR" altLang="en-US" sz="9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-</a:t>
                      </a:r>
                      <a:endParaRPr kumimoji="0" lang="en-US" altLang="ko-KR" sz="900" b="0" i="0" u="none" strike="noStrike" cap="none" normalizeH="0" baseline="0">
                        <a:solidFill>
                          <a:schemeClr val="tx1"/>
                        </a:solidFill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-</a:t>
                      </a:r>
                      <a:endParaRPr kumimoji="0" lang="en-US" altLang="ko-KR" sz="900" b="0" i="0" u="none" strike="noStrike" cap="none" normalizeH="0" baseline="0">
                        <a:solidFill>
                          <a:schemeClr val="tx1"/>
                        </a:solidFill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1.91</a:t>
                      </a: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 kg</a:t>
                      </a:r>
                      <a:endParaRPr kumimoji="0" lang="en-US" altLang="ko-KR" sz="900" b="0" i="0" u="none" strike="noStrike" cap="none" normalizeH="0" baseline="0">
                        <a:solidFill>
                          <a:schemeClr val="tx1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8800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SMPS + housing</a:t>
                      </a:r>
                      <a:endParaRPr kumimoji="0" lang="ko-KR" altLang="en-US" sz="9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3.13</a:t>
                      </a: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 kg</a:t>
                      </a:r>
                      <a:endParaRPr kumimoji="0" lang="en-US" altLang="ko-KR" sz="900" b="0" i="0" u="none" strike="noStrike" cap="none" normalizeH="0" baseline="0">
                        <a:solidFill>
                          <a:schemeClr val="tx1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3.13</a:t>
                      </a: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 kg</a:t>
                      </a:r>
                      <a:endParaRPr kumimoji="0" lang="en-US" altLang="ko-KR" sz="900" b="0" i="0" u="none" strike="noStrike" cap="none" normalizeH="0" baseline="0">
                        <a:solidFill>
                          <a:schemeClr val="tx1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-</a:t>
                      </a:r>
                      <a:endParaRPr kumimoji="0" lang="en-US" altLang="ko-KR" sz="900" b="0" i="0" u="none" strike="noStrike" cap="none" normalizeH="0" baseline="0">
                        <a:solidFill>
                          <a:schemeClr val="tx1"/>
                        </a:solidFill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8800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Mount bracket</a:t>
                      </a:r>
                      <a:endParaRPr kumimoji="0" lang="ko-KR" altLang="en-US" sz="9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0.47</a:t>
                      </a: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 kg</a:t>
                      </a:r>
                      <a:endParaRPr kumimoji="0" lang="en-US" altLang="ko-KR" sz="900" b="0" i="0" u="none" strike="noStrike" cap="none" normalizeH="0" baseline="0">
                        <a:solidFill>
                          <a:schemeClr val="tx1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0.47</a:t>
                      </a: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 kg</a:t>
                      </a:r>
                      <a:endParaRPr kumimoji="0" lang="en-US" altLang="ko-KR" sz="900" b="0" i="0" u="none" strike="noStrike" cap="none" normalizeH="0" baseline="0">
                        <a:solidFill>
                          <a:schemeClr val="tx1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0.47</a:t>
                      </a: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 kg</a:t>
                      </a:r>
                      <a:endParaRPr kumimoji="0" lang="en-US" altLang="ko-KR" sz="900" b="0" i="0" u="none" strike="noStrike" cap="none" normalizeH="0" baseline="0">
                        <a:solidFill>
                          <a:schemeClr val="tx1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8800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SMPS Cable</a:t>
                      </a:r>
                      <a:endParaRPr kumimoji="0" lang="ko-KR" altLang="en-US" sz="9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0.42</a:t>
                      </a: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 kg</a:t>
                      </a:r>
                      <a:endParaRPr kumimoji="0" lang="en-US" altLang="ko-KR" sz="900" b="0" i="0" u="none" strike="noStrike" cap="none" normalizeH="0" baseline="0">
                        <a:solidFill>
                          <a:schemeClr val="tx1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0.42</a:t>
                      </a: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 kg</a:t>
                      </a:r>
                      <a:endParaRPr kumimoji="0" lang="en-US" altLang="ko-KR" sz="900" b="0" i="0" u="none" strike="noStrike" cap="none" normalizeH="0" baseline="0">
                        <a:solidFill>
                          <a:schemeClr val="tx1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-</a:t>
                      </a:r>
                      <a:endParaRPr kumimoji="0" lang="en-US" altLang="ko-KR" sz="900" b="0" i="0" u="none" strike="noStrike" cap="none" normalizeH="0" baseline="0">
                        <a:solidFill>
                          <a:schemeClr val="tx1"/>
                        </a:solidFill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8800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AC Cable</a:t>
                      </a:r>
                      <a:endParaRPr kumimoji="0" lang="ko-KR" altLang="en-US" sz="9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0.39</a:t>
                      </a: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 kg</a:t>
                      </a:r>
                      <a:endParaRPr kumimoji="0" lang="en-US" altLang="ko-KR" sz="900" b="0" i="0" u="none" strike="noStrike" cap="none" normalizeH="0" baseline="0">
                        <a:solidFill>
                          <a:schemeClr val="tx1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0.39</a:t>
                      </a: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 kg</a:t>
                      </a:r>
                      <a:endParaRPr kumimoji="0" lang="en-US" altLang="ko-KR" sz="900" b="0" i="0" u="none" strike="noStrike" cap="none" normalizeH="0" baseline="0">
                        <a:solidFill>
                          <a:schemeClr val="tx1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-</a:t>
                      </a:r>
                      <a:endParaRPr kumimoji="0" lang="en-US" altLang="ko-KR" sz="900" b="0" i="0" u="none" strike="noStrike" cap="none" normalizeH="0" baseline="0">
                        <a:solidFill>
                          <a:schemeClr val="tx1"/>
                        </a:solidFill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88000"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Total</a:t>
                      </a:r>
                      <a:endParaRPr kumimoji="0" lang="ko-KR" altLang="en-US" sz="900" b="0" i="0" u="none" strike="noStrike" cap="none" normalizeH="0" baseline="0">
                        <a:solidFill>
                          <a:srgbClr val="000000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16.74</a:t>
                      </a: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 kg</a:t>
                      </a:r>
                      <a:endParaRPr kumimoji="0" lang="en-US" altLang="ko-KR" sz="900" b="0" i="0" u="none" strike="noStrike" cap="none" normalizeH="0" baseline="0">
                        <a:solidFill>
                          <a:schemeClr val="tx1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16.34</a:t>
                      </a: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 kg</a:t>
                      </a:r>
                      <a:endParaRPr kumimoji="0" lang="en-US" altLang="ko-KR" sz="900" b="0" i="0" u="none" strike="noStrike" cap="none" normalizeH="0" baseline="0">
                        <a:solidFill>
                          <a:schemeClr val="tx1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68331" tIns="34165" rIns="68331" bIns="34165" anchor="ctr" anchorCtr="0"/>
                    <a:p>
                      <a:pPr marL="0" marR="0" lvl="0" indent="0" algn="ctr" defTabSz="91440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0" lang="en-US" altLang="ko-KR" sz="9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굴림"/>
                        </a:rPr>
                        <a:t>10.6</a:t>
                      </a:r>
                      <a:r>
                        <a:rPr kumimoji="0" lang="en-US" altLang="ko-KR" sz="900" b="0" i="0" u="none" strike="noStrike" cap="none" normalizeH="0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굴림"/>
                        </a:rPr>
                        <a:t> kg</a:t>
                      </a:r>
                      <a:endParaRPr kumimoji="0" lang="en-US" altLang="ko-KR" sz="900" b="0" i="0" u="none" strike="noStrike" cap="none" normalizeH="0" baseline="0">
                        <a:solidFill>
                          <a:schemeClr val="tx1"/>
                        </a:solidFill>
                        <a:effectLst/>
                        <a:latin typeface="+mn-lt"/>
                        <a:ea typeface="굴림"/>
                      </a:endParaRPr>
                    </a:p>
                  </a:txBody>
                  <a:tcPr marL="68331" marR="68331" marT="34165" marB="3416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" name="직사각형 13"/>
          <p:cNvSpPr/>
          <p:nvPr/>
        </p:nvSpPr>
        <p:spPr>
          <a:xfrm>
            <a:off x="189000" y="3203848"/>
            <a:ext cx="6480000" cy="132814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/>
            </a:pPr>
            <a:r>
              <a:rPr lang="en-US" altLang="ko-KR" sz="900" b="1"/>
              <a:t>Hybrid cooling system</a:t>
            </a:r>
            <a:endParaRPr lang="en-US" altLang="ko-KR" sz="900" b="1"/>
          </a:p>
          <a:p>
            <a:pPr lvl="0">
              <a:defRPr/>
            </a:pPr>
            <a:r>
              <a:rPr lang="en-US" altLang="ko-KR" sz="900"/>
              <a:t> The patented technology to improve air flow to cool down the heat created inside the product.</a:t>
            </a:r>
            <a:endParaRPr lang="en-US" altLang="ko-KR" sz="900"/>
          </a:p>
          <a:p>
            <a:pPr lvl="0">
              <a:defRPr/>
            </a:pPr>
            <a:r>
              <a:rPr lang="ko-KR" altLang="en-US" sz="900">
                <a:solidFill>
                  <a:srgbClr val="ff0000"/>
                </a:solidFill>
              </a:rPr>
              <a:t> </a:t>
            </a:r>
            <a:r>
              <a:rPr lang="en-US" altLang="ko-KR" sz="900"/>
              <a:t>The convection heat mode is at LED PCB temperatures below 70℃. (No fan)</a:t>
            </a:r>
            <a:endParaRPr lang="en-US" altLang="ko-KR" sz="900"/>
          </a:p>
          <a:p>
            <a:pPr lvl="0">
              <a:defRPr/>
            </a:pPr>
            <a:r>
              <a:rPr lang="en-US" altLang="ko-KR" sz="900"/>
              <a:t> And cooling fans operate automatically when LED PCB temperatures above 70℃.</a:t>
            </a:r>
            <a:endParaRPr lang="en-US" altLang="ko-KR" sz="900"/>
          </a:p>
          <a:p>
            <a:pPr lvl="0">
              <a:defRPr/>
            </a:pPr>
            <a:endParaRPr lang="en-US" altLang="ko-KR" sz="900"/>
          </a:p>
          <a:p>
            <a:pPr lvl="0">
              <a:defRPr/>
            </a:pPr>
            <a:r>
              <a:rPr lang="en-US" altLang="ko-KR" sz="900" b="1"/>
              <a:t>No fan mode</a:t>
            </a:r>
            <a:endParaRPr lang="en-US" altLang="ko-KR" sz="900" b="1"/>
          </a:p>
          <a:p>
            <a:pPr marL="228600" indent="-228600">
              <a:buFont typeface="Arial"/>
              <a:buChar char="•"/>
              <a:defRPr/>
            </a:pPr>
            <a:r>
              <a:rPr lang="en-US" altLang="ko-KR" sz="900"/>
              <a:t>Not use the fan mode</a:t>
            </a:r>
            <a:endParaRPr lang="en-US" altLang="ko-KR" sz="900"/>
          </a:p>
          <a:p>
            <a:pPr marL="228600" indent="-228600">
              <a:buFont typeface="Arial"/>
              <a:buChar char="•"/>
              <a:defRPr/>
            </a:pPr>
            <a:r>
              <a:rPr lang="en-US" altLang="ko-KR" sz="900"/>
              <a:t>Display fan off  status (Fan off)</a:t>
            </a:r>
            <a:endParaRPr lang="en-US" altLang="ko-KR" sz="900"/>
          </a:p>
          <a:p>
            <a:pPr marL="228600" indent="-228600">
              <a:buFont typeface="Arial"/>
              <a:buChar char="•"/>
              <a:defRPr/>
            </a:pPr>
            <a:r>
              <a:rPr lang="en-US" altLang="ko-KR" sz="900"/>
              <a:t>Dimming 0~50% control (adjust by 0.1 / 10%)</a:t>
            </a:r>
            <a:endParaRPr lang="en-US" altLang="ko-KR" sz="9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81000" y="603135"/>
            <a:ext cx="6696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/>
              <a:buChar char="Ø"/>
              <a:defRPr/>
            </a:pPr>
            <a:r>
              <a:rPr lang="en-US" altLang="ko-KR" sz="1200" b="1"/>
              <a:t> Mode (Glow panel 200C / 400C)</a:t>
            </a:r>
            <a:endParaRPr lang="ko-KR" altLang="en-US" sz="1200" b="1"/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189000" y="889702"/>
          <a:ext cx="6480000" cy="8135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4860000"/>
              </a:tblGrid>
              <a:tr h="231136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buFont typeface="Arial"/>
                        <a:buNone/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Mode</a:t>
                      </a:r>
                      <a:endParaRPr lang="ko-KR" altLang="en-US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buFont typeface="Arial"/>
                        <a:buNone/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Function</a:t>
                      </a:r>
                      <a:endParaRPr lang="ko-KR" altLang="en-US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08500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buFont typeface="Arial"/>
                        <a:buNone/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CCT</a:t>
                      </a:r>
                      <a:endParaRPr lang="ko-KR" altLang="en-US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Dimming 0~100% control (adjust by 0.1 / 10%)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CCT 2800K~10000K control (adjust by 100K)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Green-Magenta GN -0.030~+0.030 Control (adjust by 0.001)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508500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buFont typeface="Arial"/>
                        <a:buNone/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HSI</a:t>
                      </a:r>
                      <a:r>
                        <a:rPr lang="en-US" altLang="ko-KR" sz="900" b="0" baseline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ko-KR" altLang="en-US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Dimming 0~100% control (adjust by 0.1 / 10%)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HUE 0°~360° control (adjust by 1 / 15°)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Saturation 0~100% control (adjust by 1 / 25%)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69818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buFont typeface="Arial"/>
                        <a:buNone/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RGBW</a:t>
                      </a:r>
                      <a:endParaRPr lang="ko-KR" altLang="en-US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Dimming 0~100% control (adjust by 0.1 / 10%)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Red / Green / Blue / White LED 0~100% Control (adjust by 1 / 25%)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369818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buFont typeface="Arial"/>
                        <a:buNone/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CCT&amp;RGBW</a:t>
                      </a:r>
                      <a:endParaRPr lang="ko-KR" altLang="en-US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CCT and RGBW mode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Change mode by up/down button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69818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buFont typeface="Arial"/>
                        <a:buNone/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CCT&amp;HSI </a:t>
                      </a:r>
                      <a:endParaRPr lang="ko-KR" altLang="en-US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CCT and HSI mode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Change mode by up/down button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508500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buFont typeface="Arial"/>
                        <a:buNone/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GEL</a:t>
                      </a:r>
                      <a:endParaRPr lang="ko-KR" altLang="en-US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Dimming 0~100% control (adjust by 0.1 / 10%)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CCT 3200K or 5600K Control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Gel filter select (Rosco or LEE filters or no gel)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47182">
                <a:tc rowSpan="3">
                  <a:txBody>
                    <a:bodyPr vert="horz" lIns="91440" tIns="45720" rIns="91440" bIns="45720" anchor="ctr" anchorCtr="0"/>
                    <a:p>
                      <a:pPr algn="ctr" latinLnBrk="1">
                        <a:buFont typeface="Arial"/>
                        <a:buNone/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Effect</a:t>
                      </a:r>
                      <a:endParaRPr lang="ko-KR" altLang="en-US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Color chase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Tx/>
                        <a:buChar char="-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Dimming 0~100% and black out control (adjust by 10%)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Tx/>
                        <a:buChar char="-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Speed 0~100% control (adjust by 1 / 25%)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Tx/>
                        <a:buChar char="-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Saturation 0~100% Control (adjust by 1 / 25%)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647182">
                <a:tc v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Strobe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Tx/>
                        <a:buChar char="-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Dimming 0~100% and black out control (adjust by 10%)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marR="0" indent="-228600" algn="l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Char char="-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CCT 2800K~10000K control (adjust by 100K)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Tx/>
                        <a:buChar char="-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Flash speed 0~100% control (adjust by 25%)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647182">
                <a:tc vMerge="1">
                  <a:txBody>
                    <a:bodyPr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Light bar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Tx/>
                        <a:buChar char="-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Dimming 0~100% and black out control (adjust by 10%)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Tx/>
                        <a:buChar char="-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Change color type (Blue / Red + Blue / Blue + white / Red + Blue + white)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Tx/>
                        <a:buChar char="-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Change flash type (Single / Double / Triple / Triple all / Cycle)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231136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buFont typeface="Arial"/>
                        <a:buNone/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Preset</a:t>
                      </a:r>
                      <a:endParaRPr lang="ko-KR" altLang="en-US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Save and load 10 presets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24545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buFont typeface="Arial"/>
                        <a:buNone/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Setting</a:t>
                      </a:r>
                      <a:endParaRPr lang="ko-KR" altLang="en-US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Change DMX channel (1~512)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Select DMX protocol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Select Fan on (auto) / fan off mode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647182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buFont typeface="Arial"/>
                        <a:buNone/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Information</a:t>
                      </a:r>
                      <a:endParaRPr lang="ko-KR" altLang="en-US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Display status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Tx/>
                        <a:buChar char="-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LED PCB temperature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Tx/>
                        <a:buChar char="-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Fan status and input Voltage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Tx/>
                        <a:buChar char="-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Firmware version and date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08500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buFont typeface="Arial"/>
                        <a:buNone/>
                        <a:defRPr/>
                      </a:pPr>
                      <a:r>
                        <a:rPr lang="en-US" altLang="ko-KR" sz="900" b="0" baseline="0">
                          <a:solidFill>
                            <a:schemeClr val="tx1"/>
                          </a:solidFill>
                        </a:rPr>
                        <a:t>Fan off</a:t>
                      </a:r>
                      <a:endParaRPr lang="ko-KR" altLang="en-US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Not use the fan 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Display fan off  status (Fan off)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Dimming 0~50% control (adjust by 0.1 / 10%)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  <a:tr h="369818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buFont typeface="Arial"/>
                        <a:buNone/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Fan</a:t>
                      </a:r>
                      <a:r>
                        <a:rPr lang="en-US" altLang="ko-KR" sz="900" b="0" baseline="0">
                          <a:solidFill>
                            <a:schemeClr val="tx1"/>
                          </a:solidFill>
                        </a:rPr>
                        <a:t> fault alarm</a:t>
                      </a:r>
                      <a:endParaRPr lang="ko-KR" altLang="en-US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Display fan fault status (Fan X)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Automatically dimming down for safe (Dimming 50%)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47182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buFont typeface="Arial"/>
                        <a:buNone/>
                        <a:defRPr/>
                      </a:pPr>
                      <a:r>
                        <a:rPr lang="en-US" altLang="ko-KR" sz="900" b="0">
                          <a:solidFill>
                            <a:schemeClr val="tx1"/>
                          </a:solidFill>
                        </a:rPr>
                        <a:t>Battery</a:t>
                      </a:r>
                      <a:endParaRPr lang="ko-KR" altLang="en-US" sz="900" b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 vert="horz" lIns="91440" tIns="45720" rIns="91440" bIns="45720" anchor="ctr" anchorCtr="0"/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Input battery XLR Connector (4 pin)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Display Battery status (Battery)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Dimming 0~50% control (adjust by 0.1 / 10%)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  <a:p>
                      <a:pPr marL="228600" indent="-228600" algn="l" latinLnBrk="1">
                        <a:buFont typeface="Arial"/>
                        <a:buChar char="•"/>
                        <a:defRPr/>
                      </a:pPr>
                      <a:r>
                        <a:rPr lang="en-US" altLang="ko-KR" sz="900" baseline="0">
                          <a:solidFill>
                            <a:schemeClr val="tx1"/>
                          </a:solidFill>
                        </a:rPr>
                        <a:t>Using 20~32V Battery</a:t>
                      </a:r>
                      <a:endParaRPr lang="en-US" altLang="ko-KR" sz="900" baseline="0">
                        <a:solidFill>
                          <a:schemeClr val="tx1"/>
                        </a:solidFill>
                      </a:endParaRPr>
                    </a:p>
                  </a:txBody>
                  <a:tcPr marL="91440" marR="9144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1549</ep:Words>
  <ep:PresentationFormat>화면 슬라이드 쇼(4:3)</ep:PresentationFormat>
  <ep:Paragraphs>478</ep:Paragraphs>
  <ep:Slides>4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ep:HeadingPairs>
  <ep:TitlesOfParts>
    <vt:vector size="5" baseType="lpstr">
      <vt:lpstr>Office 테마</vt:lpstr>
      <vt:lpstr>슬라이드 1</vt:lpstr>
      <vt:lpstr>슬라이드 2</vt:lpstr>
      <vt:lpstr>슬라이드 3</vt:lpstr>
      <vt:lpstr>슬라이드 4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2013-02-19T01:08:06.000</dcterms:created>
  <dc:creator>Kim</dc:creator>
  <cp:lastModifiedBy>user</cp:lastModifiedBy>
  <dcterms:modified xsi:type="dcterms:W3CDTF">2019-05-13T21:29:04.300</dcterms:modified>
  <cp:revision>549</cp:revision>
  <dc:title>슬라이드 1</dc:title>
  <cp:version>1000.0000.01</cp:version>
</cp:coreProperties>
</file>